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64" r:id="rId4"/>
    <p:sldId id="258" r:id="rId5"/>
    <p:sldId id="257" r:id="rId6"/>
    <p:sldId id="260" r:id="rId7"/>
    <p:sldId id="259"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94"/>
  </p:normalViewPr>
  <p:slideViewPr>
    <p:cSldViewPr snapToGrid="0" snapToObjects="1">
      <p:cViewPr varScale="1">
        <p:scale>
          <a:sx n="124" d="100"/>
          <a:sy n="124" d="100"/>
        </p:scale>
        <p:origin x="54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45CB2-64E7-B441-A4FE-8167318F77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E7311C-EDCE-0347-9744-9894279F7C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2BCF03-4122-9C44-B63B-8C2FA0DD494A}"/>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E6D42B99-6CAF-C74C-A0F1-FF4CA6E74A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676C3F-CA02-7943-B215-0B8C87E9CA84}"/>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4110993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B6C1D-11C7-6045-BB45-DCF7820725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77D196-922A-2342-8904-6E4BCA13418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AAE8F3-F72D-6244-874B-9F855E8E7B3F}"/>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FDF945CC-D08A-B744-BE13-E4834554E1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E113D0-B2C7-7442-B700-71629FB73969}"/>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3800866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E03AF6-79BB-EC4A-A453-D1121AF73C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3C6E3D-6E8A-D84D-9373-85789F6F53B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DCFDFA-66C7-E94D-8AAF-F9D1E9FC75FD}"/>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38980CBB-B33B-3B40-81CA-DC3B3C2375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1E6553-FE9A-194D-A24D-44984A9F1AFD}"/>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4131673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4D742-5522-274C-BF1D-B482266376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B7C621-39D5-6748-9556-3A27A6FBD64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1E28B6-D8C0-8C42-8706-F089EE5DB209}"/>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120662B8-9C19-1E47-8FA0-26DBB22096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584516-9C3F-274C-B23B-45ABAD6F657A}"/>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1937187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FFCC6-124D-F945-A083-547EE6E263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93AAF3-939E-6440-9E2F-0640BA2686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9D626A1-475F-394B-81E8-C1FF356FC1C3}"/>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7114FAA2-D571-B644-898D-34D7DB49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0AA8A4-4FAD-A64C-B752-9EF480314C73}"/>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871641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A4F21-0E8B-9349-B095-B0F093ED2F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EEFC16D-8749-A74F-A6BD-CC0D8A72629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291F6D-66BE-1B40-8C31-399B77A868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C317D6-26CB-C14D-AE50-94B92E36194E}"/>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6" name="Footer Placeholder 5">
            <a:extLst>
              <a:ext uri="{FF2B5EF4-FFF2-40B4-BE49-F238E27FC236}">
                <a16:creationId xmlns:a16="http://schemas.microsoft.com/office/drawing/2014/main" id="{0CA0C379-3E4A-B24E-8BE9-8F26AC6678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193E36-9A59-044D-8582-F95A93D322EA}"/>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1844048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C02F3-AA2F-4342-B2B3-8DC1EA39B4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43DFEFF-48D4-AE43-9125-D3B839DEC4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8911E30-4ABC-0A4C-B48E-9E46642197B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48771D-BF82-0145-BB40-06074B431F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32D4EA8-7D3A-304B-9138-60221BD9F86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D410F4-C035-5642-AAEA-C7B28AFF9446}"/>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8" name="Footer Placeholder 7">
            <a:extLst>
              <a:ext uri="{FF2B5EF4-FFF2-40B4-BE49-F238E27FC236}">
                <a16:creationId xmlns:a16="http://schemas.microsoft.com/office/drawing/2014/main" id="{0377C3AC-4CE8-A946-977F-317F4D6829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14D65B-817B-5F4A-89C5-04DE7FA9C312}"/>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108207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C4AC1-735B-714E-A9F2-B3F563860B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AB5C6E-D883-8A4F-A866-71CE5F388C45}"/>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4" name="Footer Placeholder 3">
            <a:extLst>
              <a:ext uri="{FF2B5EF4-FFF2-40B4-BE49-F238E27FC236}">
                <a16:creationId xmlns:a16="http://schemas.microsoft.com/office/drawing/2014/main" id="{FA0BF51E-EA6F-F745-8722-EE97CA2696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021125-D1EB-B44D-AC4A-D04CF605CAED}"/>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565302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1F3B24-0F88-1A40-8237-ED08A6EB628F}"/>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3" name="Footer Placeholder 2">
            <a:extLst>
              <a:ext uri="{FF2B5EF4-FFF2-40B4-BE49-F238E27FC236}">
                <a16:creationId xmlns:a16="http://schemas.microsoft.com/office/drawing/2014/main" id="{2DBAECCD-8313-524F-902C-086F7B0A8E2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92DC01-1CCC-3745-ABC3-9191576CD536}"/>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1065292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5AE02-889A-E649-9BC3-BE495B481F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1DA61C-8C9A-BE40-A0B9-C960B83F66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947DC28-372C-0345-B332-666CCB7DDF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DDFF8F-41E6-C841-91E1-8DC6B74250B8}"/>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6" name="Footer Placeholder 5">
            <a:extLst>
              <a:ext uri="{FF2B5EF4-FFF2-40B4-BE49-F238E27FC236}">
                <a16:creationId xmlns:a16="http://schemas.microsoft.com/office/drawing/2014/main" id="{15B8E74A-1716-264F-A547-B04304EC3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B47A17-76F3-F147-AFBB-6CD42FFD317C}"/>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2206949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56A9-D725-404D-AFB9-DFED0FE3E5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AAC0B2A-D2E0-DB4B-891B-50C4EE8E14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E47AF5B-C194-B940-9333-304A328B0F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D244978-9B8E-8149-897A-59A80919B5A9}"/>
              </a:ext>
            </a:extLst>
          </p:cNvPr>
          <p:cNvSpPr>
            <a:spLocks noGrp="1"/>
          </p:cNvSpPr>
          <p:nvPr>
            <p:ph type="dt" sz="half" idx="10"/>
          </p:nvPr>
        </p:nvSpPr>
        <p:spPr/>
        <p:txBody>
          <a:bodyPr/>
          <a:lstStyle/>
          <a:p>
            <a:fld id="{A417E783-3065-BB41-A849-C2D41D4B9134}" type="datetimeFigureOut">
              <a:rPr lang="en-US" smtClean="0"/>
              <a:t>1/4/19</a:t>
            </a:fld>
            <a:endParaRPr lang="en-US"/>
          </a:p>
        </p:txBody>
      </p:sp>
      <p:sp>
        <p:nvSpPr>
          <p:cNvPr id="6" name="Footer Placeholder 5">
            <a:extLst>
              <a:ext uri="{FF2B5EF4-FFF2-40B4-BE49-F238E27FC236}">
                <a16:creationId xmlns:a16="http://schemas.microsoft.com/office/drawing/2014/main" id="{4A590D5C-B63D-F641-B676-88EF85B407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A82E6-C927-F74E-BE0C-695E830A2C29}"/>
              </a:ext>
            </a:extLst>
          </p:cNvPr>
          <p:cNvSpPr>
            <a:spLocks noGrp="1"/>
          </p:cNvSpPr>
          <p:nvPr>
            <p:ph type="sldNum" sz="quarter" idx="12"/>
          </p:nvPr>
        </p:nvSpPr>
        <p:spPr/>
        <p:txBody>
          <a:bodyPr/>
          <a:lstStyle/>
          <a:p>
            <a:fld id="{BB1B5D22-E241-A84A-AAC8-3001BD70A497}" type="slidenum">
              <a:rPr lang="en-US" smtClean="0"/>
              <a:t>‹#›</a:t>
            </a:fld>
            <a:endParaRPr lang="en-US"/>
          </a:p>
        </p:txBody>
      </p:sp>
    </p:spTree>
    <p:extLst>
      <p:ext uri="{BB962C8B-B14F-4D97-AF65-F5344CB8AC3E}">
        <p14:creationId xmlns:p14="http://schemas.microsoft.com/office/powerpoint/2010/main" val="4282306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42CEF1-88F4-364E-B2FC-CBF0E235AB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26CE9A-8DAE-314A-8E43-1090E1097D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DCB049-4C69-CC42-9ACF-D942A85D32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17E783-3065-BB41-A849-C2D41D4B9134}" type="datetimeFigureOut">
              <a:rPr lang="en-US" smtClean="0"/>
              <a:t>1/4/19</a:t>
            </a:fld>
            <a:endParaRPr lang="en-US"/>
          </a:p>
        </p:txBody>
      </p:sp>
      <p:sp>
        <p:nvSpPr>
          <p:cNvPr id="5" name="Footer Placeholder 4">
            <a:extLst>
              <a:ext uri="{FF2B5EF4-FFF2-40B4-BE49-F238E27FC236}">
                <a16:creationId xmlns:a16="http://schemas.microsoft.com/office/drawing/2014/main" id="{35D2D358-7CEF-4D43-AF13-BAD0C3DCF3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D204E7C-274A-554A-BC68-C803EA67E1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1B5D22-E241-A84A-AAC8-3001BD70A497}" type="slidenum">
              <a:rPr lang="en-US" smtClean="0"/>
              <a:t>‹#›</a:t>
            </a:fld>
            <a:endParaRPr lang="en-US"/>
          </a:p>
        </p:txBody>
      </p:sp>
    </p:spTree>
    <p:extLst>
      <p:ext uri="{BB962C8B-B14F-4D97-AF65-F5344CB8AC3E}">
        <p14:creationId xmlns:p14="http://schemas.microsoft.com/office/powerpoint/2010/main" val="42195209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D46AF-D5B4-0641-B36D-56BAAF777119}"/>
              </a:ext>
            </a:extLst>
          </p:cNvPr>
          <p:cNvSpPr>
            <a:spLocks noGrp="1"/>
          </p:cNvSpPr>
          <p:nvPr>
            <p:ph type="ctrTitle"/>
          </p:nvPr>
        </p:nvSpPr>
        <p:spPr/>
        <p:txBody>
          <a:bodyPr/>
          <a:lstStyle/>
          <a:p>
            <a:r>
              <a:rPr lang="en-US" dirty="0">
                <a:solidFill>
                  <a:schemeClr val="bg1"/>
                </a:solidFill>
              </a:rPr>
              <a:t>Word Sentiment Analyzer</a:t>
            </a:r>
          </a:p>
        </p:txBody>
      </p:sp>
      <p:sp>
        <p:nvSpPr>
          <p:cNvPr id="3" name="Subtitle 2">
            <a:extLst>
              <a:ext uri="{FF2B5EF4-FFF2-40B4-BE49-F238E27FC236}">
                <a16:creationId xmlns:a16="http://schemas.microsoft.com/office/drawing/2014/main" id="{2AD5EFD5-081B-A24E-A78A-CC41ABF6593D}"/>
              </a:ext>
            </a:extLst>
          </p:cNvPr>
          <p:cNvSpPr>
            <a:spLocks noGrp="1"/>
          </p:cNvSpPr>
          <p:nvPr>
            <p:ph type="subTitle" idx="1"/>
          </p:nvPr>
        </p:nvSpPr>
        <p:spPr/>
        <p:txBody>
          <a:bodyPr/>
          <a:lstStyle/>
          <a:p>
            <a:r>
              <a:rPr lang="en-US" dirty="0">
                <a:solidFill>
                  <a:schemeClr val="bg1"/>
                </a:solidFill>
              </a:rPr>
              <a:t>Using a Raspberry Pi</a:t>
            </a:r>
          </a:p>
        </p:txBody>
      </p:sp>
    </p:spTree>
    <p:extLst>
      <p:ext uri="{BB962C8B-B14F-4D97-AF65-F5344CB8AC3E}">
        <p14:creationId xmlns:p14="http://schemas.microsoft.com/office/powerpoint/2010/main" val="65950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56F89-8BFA-0749-9315-35A25DF85C84}"/>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2F32487A-7637-7E49-8EB0-825C545CA7D5}"/>
              </a:ext>
            </a:extLst>
          </p:cNvPr>
          <p:cNvSpPr>
            <a:spLocks noGrp="1"/>
          </p:cNvSpPr>
          <p:nvPr>
            <p:ph idx="1"/>
          </p:nvPr>
        </p:nvSpPr>
        <p:spPr/>
        <p:txBody>
          <a:bodyPr/>
          <a:lstStyle/>
          <a:p>
            <a:r>
              <a:rPr lang="en-US" dirty="0"/>
              <a:t>What is it? &amp; Use Cases</a:t>
            </a:r>
          </a:p>
          <a:p>
            <a:r>
              <a:rPr lang="en-US" dirty="0"/>
              <a:t>Components</a:t>
            </a:r>
          </a:p>
          <a:p>
            <a:r>
              <a:rPr lang="en-US" dirty="0"/>
              <a:t>Flow Chart</a:t>
            </a:r>
          </a:p>
          <a:p>
            <a:r>
              <a:rPr lang="en-US" dirty="0"/>
              <a:t>Circuit Diagram</a:t>
            </a:r>
          </a:p>
          <a:p>
            <a:r>
              <a:rPr lang="en-US" dirty="0"/>
              <a:t>Physical Connection</a:t>
            </a:r>
          </a:p>
          <a:p>
            <a:r>
              <a:rPr lang="en-US" dirty="0"/>
              <a:t>Run Procedure</a:t>
            </a:r>
          </a:p>
          <a:p>
            <a:r>
              <a:rPr lang="en-US" dirty="0"/>
              <a:t>Logic</a:t>
            </a:r>
          </a:p>
        </p:txBody>
      </p:sp>
    </p:spTree>
    <p:extLst>
      <p:ext uri="{BB962C8B-B14F-4D97-AF65-F5344CB8AC3E}">
        <p14:creationId xmlns:p14="http://schemas.microsoft.com/office/powerpoint/2010/main" val="2624527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991E9-17C6-1E4F-AA68-88769740DA8C}"/>
              </a:ext>
            </a:extLst>
          </p:cNvPr>
          <p:cNvSpPr>
            <a:spLocks noGrp="1"/>
          </p:cNvSpPr>
          <p:nvPr>
            <p:ph type="title"/>
          </p:nvPr>
        </p:nvSpPr>
        <p:spPr/>
        <p:txBody>
          <a:bodyPr/>
          <a:lstStyle/>
          <a:p>
            <a:r>
              <a:rPr lang="en-US" dirty="0"/>
              <a:t>What is it? &amp; Use Cases</a:t>
            </a:r>
          </a:p>
        </p:txBody>
      </p:sp>
      <p:sp>
        <p:nvSpPr>
          <p:cNvPr id="3" name="Content Placeholder 2">
            <a:extLst>
              <a:ext uri="{FF2B5EF4-FFF2-40B4-BE49-F238E27FC236}">
                <a16:creationId xmlns:a16="http://schemas.microsoft.com/office/drawing/2014/main" id="{B4F6C237-0677-0342-B0BA-D1D7373D6712}"/>
              </a:ext>
            </a:extLst>
          </p:cNvPr>
          <p:cNvSpPr>
            <a:spLocks noGrp="1"/>
          </p:cNvSpPr>
          <p:nvPr>
            <p:ph idx="1"/>
          </p:nvPr>
        </p:nvSpPr>
        <p:spPr/>
        <p:txBody>
          <a:bodyPr>
            <a:normAutofit fontScale="92500" lnSpcReduction="10000"/>
          </a:bodyPr>
          <a:lstStyle/>
          <a:p>
            <a:r>
              <a:rPr lang="en-US" dirty="0"/>
              <a:t>This project is to analyze the sentiment associated with a word that is entered by a user</a:t>
            </a:r>
          </a:p>
          <a:p>
            <a:r>
              <a:rPr lang="en-US" dirty="0"/>
              <a:t>Most text analysis use the concept of tagging associated with words</a:t>
            </a:r>
          </a:p>
          <a:p>
            <a:r>
              <a:rPr lang="en-US" dirty="0"/>
              <a:t>This uses a similar concept where words of the English language are classified and kept in separate databases</a:t>
            </a:r>
          </a:p>
          <a:p>
            <a:r>
              <a:rPr lang="en-US" dirty="0"/>
              <a:t>When a word needs to be analyzed, it is compared against these DB and a result is presented</a:t>
            </a:r>
          </a:p>
          <a:p>
            <a:r>
              <a:rPr lang="en-US" dirty="0"/>
              <a:t>At present it provides only 3 classifications – positive, negative and neutral words</a:t>
            </a:r>
          </a:p>
          <a:p>
            <a:r>
              <a:rPr lang="en-US" dirty="0"/>
              <a:t>It can be extrapolated for sentiments such as anger, joy, sad, etc. and refine the analysis. </a:t>
            </a:r>
          </a:p>
        </p:txBody>
      </p:sp>
    </p:spTree>
    <p:extLst>
      <p:ext uri="{BB962C8B-B14F-4D97-AF65-F5344CB8AC3E}">
        <p14:creationId xmlns:p14="http://schemas.microsoft.com/office/powerpoint/2010/main" val="2853004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409C7-A683-7343-963A-9BCB7E4EDAF5}"/>
              </a:ext>
            </a:extLst>
          </p:cNvPr>
          <p:cNvSpPr>
            <a:spLocks noGrp="1"/>
          </p:cNvSpPr>
          <p:nvPr>
            <p:ph type="title"/>
          </p:nvPr>
        </p:nvSpPr>
        <p:spPr/>
        <p:txBody>
          <a:bodyPr/>
          <a:lstStyle/>
          <a:p>
            <a:r>
              <a:rPr lang="en-US" dirty="0"/>
              <a:t>Components (Hardware and Software)</a:t>
            </a:r>
          </a:p>
        </p:txBody>
      </p:sp>
      <p:sp>
        <p:nvSpPr>
          <p:cNvPr id="3" name="Content Placeholder 2">
            <a:extLst>
              <a:ext uri="{FF2B5EF4-FFF2-40B4-BE49-F238E27FC236}">
                <a16:creationId xmlns:a16="http://schemas.microsoft.com/office/drawing/2014/main" id="{6F24E27C-8F5B-9B45-91B2-903D396D2B52}"/>
              </a:ext>
            </a:extLst>
          </p:cNvPr>
          <p:cNvSpPr>
            <a:spLocks noGrp="1"/>
          </p:cNvSpPr>
          <p:nvPr>
            <p:ph idx="1"/>
          </p:nvPr>
        </p:nvSpPr>
        <p:spPr/>
        <p:txBody>
          <a:bodyPr>
            <a:normAutofit lnSpcReduction="10000"/>
          </a:bodyPr>
          <a:lstStyle/>
          <a:p>
            <a:r>
              <a:rPr lang="en-US" dirty="0"/>
              <a:t>Raspberry Pi 3b</a:t>
            </a:r>
          </a:p>
          <a:p>
            <a:r>
              <a:rPr lang="en-US" dirty="0"/>
              <a:t>LED</a:t>
            </a:r>
          </a:p>
          <a:p>
            <a:r>
              <a:rPr lang="en-US" dirty="0"/>
              <a:t>Resistors</a:t>
            </a:r>
          </a:p>
          <a:p>
            <a:r>
              <a:rPr lang="en-US" dirty="0"/>
              <a:t>Bread Board</a:t>
            </a:r>
          </a:p>
          <a:p>
            <a:r>
              <a:rPr lang="en-US" dirty="0"/>
              <a:t>Power Supply</a:t>
            </a:r>
          </a:p>
          <a:p>
            <a:r>
              <a:rPr lang="en-US" dirty="0" err="1"/>
              <a:t>WiFi</a:t>
            </a:r>
            <a:r>
              <a:rPr lang="en-US" dirty="0"/>
              <a:t> (Wirelessly Connect Pi to MacBook)</a:t>
            </a:r>
          </a:p>
          <a:p>
            <a:r>
              <a:rPr lang="en-US" dirty="0"/>
              <a:t>Terminal to connect (</a:t>
            </a:r>
            <a:r>
              <a:rPr lang="en-US" dirty="0" err="1"/>
              <a:t>ssh</a:t>
            </a:r>
            <a:r>
              <a:rPr lang="en-US" dirty="0"/>
              <a:t>) to Pi and navigate, store, and programs on the Raspbian OS</a:t>
            </a:r>
          </a:p>
          <a:p>
            <a:r>
              <a:rPr lang="en-US" dirty="0"/>
              <a:t>Python Program</a:t>
            </a:r>
          </a:p>
        </p:txBody>
      </p:sp>
    </p:spTree>
    <p:extLst>
      <p:ext uri="{BB962C8B-B14F-4D97-AF65-F5344CB8AC3E}">
        <p14:creationId xmlns:p14="http://schemas.microsoft.com/office/powerpoint/2010/main" val="3129935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8BD81-298A-2544-903A-D8E5EAC02A6B}"/>
              </a:ext>
            </a:extLst>
          </p:cNvPr>
          <p:cNvSpPr>
            <a:spLocks noGrp="1"/>
          </p:cNvSpPr>
          <p:nvPr>
            <p:ph type="title"/>
          </p:nvPr>
        </p:nvSpPr>
        <p:spPr>
          <a:xfrm>
            <a:off x="838200" y="365125"/>
            <a:ext cx="10515600" cy="1325563"/>
          </a:xfrm>
        </p:spPr>
        <p:txBody>
          <a:bodyPr/>
          <a:lstStyle/>
          <a:p>
            <a:r>
              <a:rPr lang="en-US" dirty="0"/>
              <a:t>Flow Chart</a:t>
            </a:r>
          </a:p>
        </p:txBody>
      </p:sp>
      <p:sp>
        <p:nvSpPr>
          <p:cNvPr id="4" name="Rectangle 3">
            <a:extLst>
              <a:ext uri="{FF2B5EF4-FFF2-40B4-BE49-F238E27FC236}">
                <a16:creationId xmlns:a16="http://schemas.microsoft.com/office/drawing/2014/main" id="{74B6B50C-C96E-7945-99F0-3689CE7E7140}"/>
              </a:ext>
            </a:extLst>
          </p:cNvPr>
          <p:cNvSpPr/>
          <p:nvPr/>
        </p:nvSpPr>
        <p:spPr>
          <a:xfrm>
            <a:off x="5602083" y="595479"/>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5" name="Rectangle 4">
            <a:extLst>
              <a:ext uri="{FF2B5EF4-FFF2-40B4-BE49-F238E27FC236}">
                <a16:creationId xmlns:a16="http://schemas.microsoft.com/office/drawing/2014/main" id="{97BEF810-2AF9-4149-9D4D-D794D8C43B0D}"/>
              </a:ext>
            </a:extLst>
          </p:cNvPr>
          <p:cNvSpPr/>
          <p:nvPr/>
        </p:nvSpPr>
        <p:spPr>
          <a:xfrm>
            <a:off x="5602083" y="1330593"/>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Input from user (word to analyze)</a:t>
            </a:r>
          </a:p>
        </p:txBody>
      </p:sp>
      <p:cxnSp>
        <p:nvCxnSpPr>
          <p:cNvPr id="7" name="Straight Arrow Connector 6">
            <a:extLst>
              <a:ext uri="{FF2B5EF4-FFF2-40B4-BE49-F238E27FC236}">
                <a16:creationId xmlns:a16="http://schemas.microsoft.com/office/drawing/2014/main" id="{2F5EE1AA-A3F1-5C4F-B3FB-497891866171}"/>
              </a:ext>
            </a:extLst>
          </p:cNvPr>
          <p:cNvCxnSpPr>
            <a:stCxn id="4" idx="2"/>
            <a:endCxn id="5" idx="0"/>
          </p:cNvCxnSpPr>
          <p:nvPr/>
        </p:nvCxnSpPr>
        <p:spPr>
          <a:xfrm>
            <a:off x="6466889" y="1042985"/>
            <a:ext cx="0" cy="287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90B51E95-06C3-BA4A-80C0-A71009ED45DE}"/>
              </a:ext>
            </a:extLst>
          </p:cNvPr>
          <p:cNvSpPr/>
          <p:nvPr/>
        </p:nvSpPr>
        <p:spPr>
          <a:xfrm>
            <a:off x="5602083" y="2158454"/>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Perform the comparison against the database of positive, negative words</a:t>
            </a:r>
          </a:p>
        </p:txBody>
      </p:sp>
      <p:cxnSp>
        <p:nvCxnSpPr>
          <p:cNvPr id="10" name="Straight Arrow Connector 9">
            <a:extLst>
              <a:ext uri="{FF2B5EF4-FFF2-40B4-BE49-F238E27FC236}">
                <a16:creationId xmlns:a16="http://schemas.microsoft.com/office/drawing/2014/main" id="{7E9033E3-ACED-E249-87DE-62903A9C70DE}"/>
              </a:ext>
            </a:extLst>
          </p:cNvPr>
          <p:cNvCxnSpPr>
            <a:cxnSpLocks/>
            <a:stCxn id="8" idx="2"/>
          </p:cNvCxnSpPr>
          <p:nvPr/>
        </p:nvCxnSpPr>
        <p:spPr>
          <a:xfrm>
            <a:off x="6466889" y="2605960"/>
            <a:ext cx="0" cy="287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E7110BB-9969-0944-A88A-B1DD8402466A}"/>
              </a:ext>
            </a:extLst>
          </p:cNvPr>
          <p:cNvCxnSpPr>
            <a:cxnSpLocks/>
            <a:stCxn id="5" idx="2"/>
            <a:endCxn id="8" idx="0"/>
          </p:cNvCxnSpPr>
          <p:nvPr/>
        </p:nvCxnSpPr>
        <p:spPr>
          <a:xfrm>
            <a:off x="6466889" y="1778099"/>
            <a:ext cx="0" cy="3803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A3BCE67-5462-C244-A557-A76E22B97B39}"/>
              </a:ext>
            </a:extLst>
          </p:cNvPr>
          <p:cNvSpPr/>
          <p:nvPr/>
        </p:nvSpPr>
        <p:spPr>
          <a:xfrm rot="18599680">
            <a:off x="6187601" y="3040762"/>
            <a:ext cx="640942" cy="6010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E7976396-EF86-0F4B-8992-C3AAC1D59281}"/>
              </a:ext>
            </a:extLst>
          </p:cNvPr>
          <p:cNvSpPr txBox="1"/>
          <p:nvPr/>
        </p:nvSpPr>
        <p:spPr>
          <a:xfrm>
            <a:off x="6177895" y="3141776"/>
            <a:ext cx="651140" cy="430887"/>
          </a:xfrm>
          <a:prstGeom prst="rect">
            <a:avLst/>
          </a:prstGeom>
          <a:noFill/>
        </p:spPr>
        <p:txBody>
          <a:bodyPr wrap="none" rtlCol="0">
            <a:spAutoFit/>
          </a:bodyPr>
          <a:lstStyle/>
          <a:p>
            <a:pPr algn="ctr"/>
            <a:r>
              <a:rPr lang="en-US" sz="1100" dirty="0">
                <a:solidFill>
                  <a:schemeClr val="bg1"/>
                </a:solidFill>
              </a:rPr>
              <a:t>Is in </a:t>
            </a:r>
          </a:p>
          <a:p>
            <a:pPr algn="ctr"/>
            <a:r>
              <a:rPr lang="en-US" sz="1100" dirty="0">
                <a:solidFill>
                  <a:schemeClr val="bg1"/>
                </a:solidFill>
              </a:rPr>
              <a:t>+</a:t>
            </a:r>
            <a:r>
              <a:rPr lang="en-US" sz="1100" dirty="0" err="1">
                <a:solidFill>
                  <a:schemeClr val="bg1"/>
                </a:solidFill>
              </a:rPr>
              <a:t>ve</a:t>
            </a:r>
            <a:r>
              <a:rPr lang="en-US" sz="1100" dirty="0">
                <a:solidFill>
                  <a:schemeClr val="bg1"/>
                </a:solidFill>
              </a:rPr>
              <a:t> DB?</a:t>
            </a:r>
          </a:p>
        </p:txBody>
      </p:sp>
      <p:sp>
        <p:nvSpPr>
          <p:cNvPr id="21" name="Rectangle 20">
            <a:extLst>
              <a:ext uri="{FF2B5EF4-FFF2-40B4-BE49-F238E27FC236}">
                <a16:creationId xmlns:a16="http://schemas.microsoft.com/office/drawing/2014/main" id="{A0FD1324-30E9-4549-907D-BF1381ED983A}"/>
              </a:ext>
            </a:extLst>
          </p:cNvPr>
          <p:cNvSpPr/>
          <p:nvPr/>
        </p:nvSpPr>
        <p:spPr>
          <a:xfrm rot="18599680">
            <a:off x="8180479" y="3805962"/>
            <a:ext cx="640942" cy="6010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7057F1A-B48A-C544-B64C-AD2FB87B9074}"/>
              </a:ext>
            </a:extLst>
          </p:cNvPr>
          <p:cNvSpPr txBox="1"/>
          <p:nvPr/>
        </p:nvSpPr>
        <p:spPr>
          <a:xfrm>
            <a:off x="8249804" y="3894659"/>
            <a:ext cx="558166" cy="430887"/>
          </a:xfrm>
          <a:prstGeom prst="rect">
            <a:avLst/>
          </a:prstGeom>
          <a:noFill/>
        </p:spPr>
        <p:txBody>
          <a:bodyPr wrap="none" rtlCol="0">
            <a:spAutoFit/>
          </a:bodyPr>
          <a:lstStyle/>
          <a:p>
            <a:pPr algn="ctr"/>
            <a:r>
              <a:rPr lang="en-US" sz="1100" dirty="0">
                <a:solidFill>
                  <a:schemeClr val="bg1"/>
                </a:solidFill>
              </a:rPr>
              <a:t>If in </a:t>
            </a:r>
          </a:p>
          <a:p>
            <a:pPr algn="ctr"/>
            <a:r>
              <a:rPr lang="en-US" sz="1100" dirty="0">
                <a:solidFill>
                  <a:schemeClr val="bg1"/>
                </a:solidFill>
              </a:rPr>
              <a:t>-</a:t>
            </a:r>
            <a:r>
              <a:rPr lang="en-US" sz="1100" dirty="0" err="1">
                <a:solidFill>
                  <a:schemeClr val="bg1"/>
                </a:solidFill>
              </a:rPr>
              <a:t>ve</a:t>
            </a:r>
            <a:r>
              <a:rPr lang="en-US" sz="1100" dirty="0">
                <a:solidFill>
                  <a:schemeClr val="bg1"/>
                </a:solidFill>
              </a:rPr>
              <a:t> DB</a:t>
            </a:r>
          </a:p>
        </p:txBody>
      </p:sp>
      <p:cxnSp>
        <p:nvCxnSpPr>
          <p:cNvPr id="30" name="Straight Arrow Connector 29">
            <a:extLst>
              <a:ext uri="{FF2B5EF4-FFF2-40B4-BE49-F238E27FC236}">
                <a16:creationId xmlns:a16="http://schemas.microsoft.com/office/drawing/2014/main" id="{E1F1F3C3-1E25-354C-889B-74D1BB69B86E}"/>
              </a:ext>
            </a:extLst>
          </p:cNvPr>
          <p:cNvCxnSpPr>
            <a:cxnSpLocks/>
          </p:cNvCxnSpPr>
          <p:nvPr/>
        </p:nvCxnSpPr>
        <p:spPr>
          <a:xfrm>
            <a:off x="6536016" y="3796098"/>
            <a:ext cx="0" cy="10528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47BF2EAE-DC10-7A4A-A325-CB41CBDAA181}"/>
              </a:ext>
            </a:extLst>
          </p:cNvPr>
          <p:cNvCxnSpPr>
            <a:cxnSpLocks/>
          </p:cNvCxnSpPr>
          <p:nvPr/>
        </p:nvCxnSpPr>
        <p:spPr>
          <a:xfrm>
            <a:off x="6935046" y="3306243"/>
            <a:ext cx="1552245" cy="345390"/>
          </a:xfrm>
          <a:prstGeom prst="bentConnector3">
            <a:avLst>
              <a:gd name="adj1" fmla="val 100028"/>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FF0E57F-7E33-884D-816B-ABA558B6B5AA}"/>
              </a:ext>
            </a:extLst>
          </p:cNvPr>
          <p:cNvSpPr txBox="1"/>
          <p:nvPr/>
        </p:nvSpPr>
        <p:spPr>
          <a:xfrm>
            <a:off x="7490538" y="3019870"/>
            <a:ext cx="314194" cy="249059"/>
          </a:xfrm>
          <a:prstGeom prst="rect">
            <a:avLst/>
          </a:prstGeom>
          <a:noFill/>
        </p:spPr>
        <p:txBody>
          <a:bodyPr wrap="none" rtlCol="0">
            <a:spAutoFit/>
          </a:bodyPr>
          <a:lstStyle/>
          <a:p>
            <a:r>
              <a:rPr lang="en-US" sz="1200" dirty="0"/>
              <a:t>No</a:t>
            </a:r>
            <a:endParaRPr lang="en-US" dirty="0"/>
          </a:p>
        </p:txBody>
      </p:sp>
      <p:sp>
        <p:nvSpPr>
          <p:cNvPr id="36" name="TextBox 35">
            <a:extLst>
              <a:ext uri="{FF2B5EF4-FFF2-40B4-BE49-F238E27FC236}">
                <a16:creationId xmlns:a16="http://schemas.microsoft.com/office/drawing/2014/main" id="{61AFA74A-5D34-1B4D-9E70-D1EDF4FC11FC}"/>
              </a:ext>
            </a:extLst>
          </p:cNvPr>
          <p:cNvSpPr txBox="1"/>
          <p:nvPr/>
        </p:nvSpPr>
        <p:spPr>
          <a:xfrm>
            <a:off x="6081098" y="4073442"/>
            <a:ext cx="332257" cy="249059"/>
          </a:xfrm>
          <a:prstGeom prst="rect">
            <a:avLst/>
          </a:prstGeom>
          <a:noFill/>
        </p:spPr>
        <p:txBody>
          <a:bodyPr wrap="none" rtlCol="0">
            <a:spAutoFit/>
          </a:bodyPr>
          <a:lstStyle/>
          <a:p>
            <a:r>
              <a:rPr lang="en-US" sz="1200" dirty="0"/>
              <a:t>Yes</a:t>
            </a:r>
          </a:p>
        </p:txBody>
      </p:sp>
      <p:sp>
        <p:nvSpPr>
          <p:cNvPr id="37" name="Rectangle 36">
            <a:extLst>
              <a:ext uri="{FF2B5EF4-FFF2-40B4-BE49-F238E27FC236}">
                <a16:creationId xmlns:a16="http://schemas.microsoft.com/office/drawing/2014/main" id="{1C8DF89F-4F61-E048-8D32-FC1EF3257FF3}"/>
              </a:ext>
            </a:extLst>
          </p:cNvPr>
          <p:cNvSpPr/>
          <p:nvPr/>
        </p:nvSpPr>
        <p:spPr>
          <a:xfrm>
            <a:off x="5602083" y="4840277"/>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Print result on screen as Positive Word, light up Green LED</a:t>
            </a:r>
          </a:p>
        </p:txBody>
      </p:sp>
      <p:cxnSp>
        <p:nvCxnSpPr>
          <p:cNvPr id="40" name="Straight Arrow Connector 39">
            <a:extLst>
              <a:ext uri="{FF2B5EF4-FFF2-40B4-BE49-F238E27FC236}">
                <a16:creationId xmlns:a16="http://schemas.microsoft.com/office/drawing/2014/main" id="{7E80C643-B8B7-0548-9796-F48555FC945A}"/>
              </a:ext>
            </a:extLst>
          </p:cNvPr>
          <p:cNvCxnSpPr>
            <a:cxnSpLocks/>
          </p:cNvCxnSpPr>
          <p:nvPr/>
        </p:nvCxnSpPr>
        <p:spPr>
          <a:xfrm>
            <a:off x="8528887" y="4561296"/>
            <a:ext cx="0" cy="287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5DCCE8B-E031-F140-AD72-499941A7BB0E}"/>
              </a:ext>
            </a:extLst>
          </p:cNvPr>
          <p:cNvSpPr txBox="1"/>
          <p:nvPr/>
        </p:nvSpPr>
        <p:spPr>
          <a:xfrm>
            <a:off x="8196630" y="4591218"/>
            <a:ext cx="332257" cy="249059"/>
          </a:xfrm>
          <a:prstGeom prst="rect">
            <a:avLst/>
          </a:prstGeom>
          <a:noFill/>
        </p:spPr>
        <p:txBody>
          <a:bodyPr wrap="none" rtlCol="0">
            <a:spAutoFit/>
          </a:bodyPr>
          <a:lstStyle/>
          <a:p>
            <a:r>
              <a:rPr lang="en-US" sz="1200" dirty="0"/>
              <a:t>Yes</a:t>
            </a:r>
          </a:p>
        </p:txBody>
      </p:sp>
      <p:sp>
        <p:nvSpPr>
          <p:cNvPr id="42" name="Rectangle 41">
            <a:extLst>
              <a:ext uri="{FF2B5EF4-FFF2-40B4-BE49-F238E27FC236}">
                <a16:creationId xmlns:a16="http://schemas.microsoft.com/office/drawing/2014/main" id="{6824C519-BA85-2B40-BD1A-CF07B88D70D2}"/>
              </a:ext>
            </a:extLst>
          </p:cNvPr>
          <p:cNvSpPr/>
          <p:nvPr/>
        </p:nvSpPr>
        <p:spPr>
          <a:xfrm>
            <a:off x="7745147" y="4841527"/>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Print result on screen as Negative Word, light up Red LED</a:t>
            </a:r>
          </a:p>
        </p:txBody>
      </p:sp>
      <p:cxnSp>
        <p:nvCxnSpPr>
          <p:cNvPr id="46" name="Elbow Connector 45">
            <a:extLst>
              <a:ext uri="{FF2B5EF4-FFF2-40B4-BE49-F238E27FC236}">
                <a16:creationId xmlns:a16="http://schemas.microsoft.com/office/drawing/2014/main" id="{A81245EF-F21F-EF44-8654-BCBD9E4D5EA6}"/>
              </a:ext>
            </a:extLst>
          </p:cNvPr>
          <p:cNvCxnSpPr>
            <a:cxnSpLocks/>
            <a:endCxn id="48" idx="0"/>
          </p:cNvCxnSpPr>
          <p:nvPr/>
        </p:nvCxnSpPr>
        <p:spPr>
          <a:xfrm>
            <a:off x="8936748" y="4052962"/>
            <a:ext cx="1552245" cy="78606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C1A2BBFE-7324-1944-B07D-C97A1733359F}"/>
              </a:ext>
            </a:extLst>
          </p:cNvPr>
          <p:cNvSpPr txBox="1"/>
          <p:nvPr/>
        </p:nvSpPr>
        <p:spPr>
          <a:xfrm>
            <a:off x="9492239" y="3766589"/>
            <a:ext cx="314194" cy="249059"/>
          </a:xfrm>
          <a:prstGeom prst="rect">
            <a:avLst/>
          </a:prstGeom>
          <a:noFill/>
        </p:spPr>
        <p:txBody>
          <a:bodyPr wrap="none" rtlCol="0">
            <a:spAutoFit/>
          </a:bodyPr>
          <a:lstStyle/>
          <a:p>
            <a:r>
              <a:rPr lang="en-US" sz="1200" dirty="0"/>
              <a:t>No</a:t>
            </a:r>
            <a:endParaRPr lang="en-US" dirty="0"/>
          </a:p>
        </p:txBody>
      </p:sp>
      <p:sp>
        <p:nvSpPr>
          <p:cNvPr id="48" name="Rectangle 47">
            <a:extLst>
              <a:ext uri="{FF2B5EF4-FFF2-40B4-BE49-F238E27FC236}">
                <a16:creationId xmlns:a16="http://schemas.microsoft.com/office/drawing/2014/main" id="{8099E406-EF09-7A4D-8863-953F5F84D8E3}"/>
              </a:ext>
            </a:extLst>
          </p:cNvPr>
          <p:cNvSpPr/>
          <p:nvPr/>
        </p:nvSpPr>
        <p:spPr>
          <a:xfrm>
            <a:off x="9624187" y="4839027"/>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Print result on screen as Neutral Word, light up Yellow LED</a:t>
            </a:r>
          </a:p>
        </p:txBody>
      </p:sp>
      <p:cxnSp>
        <p:nvCxnSpPr>
          <p:cNvPr id="52" name="Straight Connector 51">
            <a:extLst>
              <a:ext uri="{FF2B5EF4-FFF2-40B4-BE49-F238E27FC236}">
                <a16:creationId xmlns:a16="http://schemas.microsoft.com/office/drawing/2014/main" id="{00DBBBA6-3D64-A14E-9EF1-B3D51E098073}"/>
              </a:ext>
            </a:extLst>
          </p:cNvPr>
          <p:cNvCxnSpPr>
            <a:cxnSpLocks/>
            <a:stCxn id="37" idx="1"/>
          </p:cNvCxnSpPr>
          <p:nvPr/>
        </p:nvCxnSpPr>
        <p:spPr>
          <a:xfrm flipH="1">
            <a:off x="5098093" y="5064030"/>
            <a:ext cx="503990" cy="15872"/>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930946E-E733-6D4C-9FA3-985A07AE9937}"/>
              </a:ext>
            </a:extLst>
          </p:cNvPr>
          <p:cNvCxnSpPr>
            <a:cxnSpLocks/>
          </p:cNvCxnSpPr>
          <p:nvPr/>
        </p:nvCxnSpPr>
        <p:spPr>
          <a:xfrm flipH="1">
            <a:off x="5098093" y="5458946"/>
            <a:ext cx="3430795" cy="14640"/>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E95DB02-B534-C446-95B0-816D74CDBC0E}"/>
              </a:ext>
            </a:extLst>
          </p:cNvPr>
          <p:cNvCxnSpPr>
            <a:cxnSpLocks/>
          </p:cNvCxnSpPr>
          <p:nvPr/>
        </p:nvCxnSpPr>
        <p:spPr>
          <a:xfrm flipH="1">
            <a:off x="4904942" y="5660639"/>
            <a:ext cx="5584052" cy="0"/>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949D699-69CD-D04B-8D84-D5D7D082171B}"/>
              </a:ext>
            </a:extLst>
          </p:cNvPr>
          <p:cNvCxnSpPr>
            <a:cxnSpLocks/>
            <a:stCxn id="48" idx="2"/>
          </p:cNvCxnSpPr>
          <p:nvPr/>
        </p:nvCxnSpPr>
        <p:spPr>
          <a:xfrm>
            <a:off x="10488994" y="5286533"/>
            <a:ext cx="0" cy="374106"/>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8937B90-D322-C346-A378-B84B10273D5B}"/>
              </a:ext>
            </a:extLst>
          </p:cNvPr>
          <p:cNvCxnSpPr>
            <a:cxnSpLocks/>
          </p:cNvCxnSpPr>
          <p:nvPr/>
        </p:nvCxnSpPr>
        <p:spPr>
          <a:xfrm>
            <a:off x="8528887" y="5286533"/>
            <a:ext cx="0" cy="187053"/>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86472BB-6A65-AD4D-94E2-C9A8A09503CC}"/>
              </a:ext>
            </a:extLst>
          </p:cNvPr>
          <p:cNvCxnSpPr>
            <a:cxnSpLocks/>
            <a:endCxn id="5" idx="1"/>
          </p:cNvCxnSpPr>
          <p:nvPr/>
        </p:nvCxnSpPr>
        <p:spPr>
          <a:xfrm>
            <a:off x="4747364" y="1554346"/>
            <a:ext cx="8547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EE4F67C6-6C5C-D648-A245-9AEA89BA014C}"/>
              </a:ext>
            </a:extLst>
          </p:cNvPr>
          <p:cNvSpPr/>
          <p:nvPr/>
        </p:nvSpPr>
        <p:spPr>
          <a:xfrm rot="18599680">
            <a:off x="4384070" y="4930567"/>
            <a:ext cx="767277" cy="7234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TextBox 74">
            <a:extLst>
              <a:ext uri="{FF2B5EF4-FFF2-40B4-BE49-F238E27FC236}">
                <a16:creationId xmlns:a16="http://schemas.microsoft.com/office/drawing/2014/main" id="{9D4007A5-DD30-3844-AD3D-93A660FAD15C}"/>
              </a:ext>
            </a:extLst>
          </p:cNvPr>
          <p:cNvSpPr txBox="1"/>
          <p:nvPr/>
        </p:nvSpPr>
        <p:spPr>
          <a:xfrm>
            <a:off x="4311966" y="5059214"/>
            <a:ext cx="960482" cy="507831"/>
          </a:xfrm>
          <a:prstGeom prst="rect">
            <a:avLst/>
          </a:prstGeom>
          <a:noFill/>
        </p:spPr>
        <p:txBody>
          <a:bodyPr wrap="square" rtlCol="0">
            <a:spAutoFit/>
          </a:bodyPr>
          <a:lstStyle/>
          <a:p>
            <a:pPr algn="ctr"/>
            <a:r>
              <a:rPr lang="en-US" sz="900" dirty="0">
                <a:solidFill>
                  <a:schemeClr val="bg1"/>
                </a:solidFill>
              </a:rPr>
              <a:t>Do you want to continue analyzing?</a:t>
            </a:r>
          </a:p>
        </p:txBody>
      </p:sp>
      <p:cxnSp>
        <p:nvCxnSpPr>
          <p:cNvPr id="79" name="Straight Connector 78">
            <a:extLst>
              <a:ext uri="{FF2B5EF4-FFF2-40B4-BE49-F238E27FC236}">
                <a16:creationId xmlns:a16="http://schemas.microsoft.com/office/drawing/2014/main" id="{F3FFD1A5-7C23-F541-A0F4-F9A8FCB36EDC}"/>
              </a:ext>
            </a:extLst>
          </p:cNvPr>
          <p:cNvCxnSpPr/>
          <p:nvPr/>
        </p:nvCxnSpPr>
        <p:spPr>
          <a:xfrm flipV="1">
            <a:off x="4747364" y="1554346"/>
            <a:ext cx="0" cy="3211557"/>
          </a:xfrm>
          <a:prstGeom prst="line">
            <a:avLst/>
          </a:prstGeom>
        </p:spPr>
        <p:style>
          <a:lnRef idx="1">
            <a:schemeClr val="accent1"/>
          </a:lnRef>
          <a:fillRef idx="0">
            <a:schemeClr val="accent1"/>
          </a:fillRef>
          <a:effectRef idx="0">
            <a:schemeClr val="accent1"/>
          </a:effectRef>
          <a:fontRef idx="minor">
            <a:schemeClr val="tx1"/>
          </a:fontRef>
        </p:style>
      </p:cxnSp>
      <p:sp>
        <p:nvSpPr>
          <p:cNvPr id="81" name="TextBox 80">
            <a:extLst>
              <a:ext uri="{FF2B5EF4-FFF2-40B4-BE49-F238E27FC236}">
                <a16:creationId xmlns:a16="http://schemas.microsoft.com/office/drawing/2014/main" id="{4B705399-EE20-3345-BAC6-9063E07116FB}"/>
              </a:ext>
            </a:extLst>
          </p:cNvPr>
          <p:cNvSpPr txBox="1"/>
          <p:nvPr/>
        </p:nvSpPr>
        <p:spPr>
          <a:xfrm>
            <a:off x="4183693" y="4271376"/>
            <a:ext cx="485518" cy="369332"/>
          </a:xfrm>
          <a:prstGeom prst="rect">
            <a:avLst/>
          </a:prstGeom>
          <a:noFill/>
        </p:spPr>
        <p:txBody>
          <a:bodyPr wrap="none" rtlCol="0">
            <a:spAutoFit/>
          </a:bodyPr>
          <a:lstStyle/>
          <a:p>
            <a:r>
              <a:rPr lang="en-US" dirty="0"/>
              <a:t>Yes</a:t>
            </a:r>
          </a:p>
        </p:txBody>
      </p:sp>
      <p:cxnSp>
        <p:nvCxnSpPr>
          <p:cNvPr id="84" name="Straight Arrow Connector 83">
            <a:extLst>
              <a:ext uri="{FF2B5EF4-FFF2-40B4-BE49-F238E27FC236}">
                <a16:creationId xmlns:a16="http://schemas.microsoft.com/office/drawing/2014/main" id="{2CA8F0D2-97FB-2C4D-BDA5-B75109E845EB}"/>
              </a:ext>
            </a:extLst>
          </p:cNvPr>
          <p:cNvCxnSpPr>
            <a:cxnSpLocks/>
          </p:cNvCxnSpPr>
          <p:nvPr/>
        </p:nvCxnSpPr>
        <p:spPr>
          <a:xfrm>
            <a:off x="4784942" y="5720761"/>
            <a:ext cx="0" cy="4545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8" name="Rectangle 87">
            <a:extLst>
              <a:ext uri="{FF2B5EF4-FFF2-40B4-BE49-F238E27FC236}">
                <a16:creationId xmlns:a16="http://schemas.microsoft.com/office/drawing/2014/main" id="{26C48BC0-6B94-DD48-903E-A5591ED4A92D}"/>
              </a:ext>
            </a:extLst>
          </p:cNvPr>
          <p:cNvSpPr/>
          <p:nvPr/>
        </p:nvSpPr>
        <p:spPr>
          <a:xfrm>
            <a:off x="3920135" y="6183365"/>
            <a:ext cx="1729613" cy="447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a:t>
            </a:r>
          </a:p>
        </p:txBody>
      </p:sp>
      <p:sp>
        <p:nvSpPr>
          <p:cNvPr id="93" name="TextBox 92">
            <a:extLst>
              <a:ext uri="{FF2B5EF4-FFF2-40B4-BE49-F238E27FC236}">
                <a16:creationId xmlns:a16="http://schemas.microsoft.com/office/drawing/2014/main" id="{1E3D0F47-7858-D045-BB03-0102C8783AD5}"/>
              </a:ext>
            </a:extLst>
          </p:cNvPr>
          <p:cNvSpPr txBox="1"/>
          <p:nvPr/>
        </p:nvSpPr>
        <p:spPr>
          <a:xfrm>
            <a:off x="735999" y="2175300"/>
            <a:ext cx="2606098" cy="646331"/>
          </a:xfrm>
          <a:prstGeom prst="rect">
            <a:avLst/>
          </a:prstGeom>
          <a:noFill/>
        </p:spPr>
        <p:txBody>
          <a:bodyPr wrap="none" rtlCol="0">
            <a:spAutoFit/>
          </a:bodyPr>
          <a:lstStyle/>
          <a:p>
            <a:pPr algn="ctr"/>
            <a:r>
              <a:rPr lang="en-US" dirty="0"/>
              <a:t>Code associated with the </a:t>
            </a:r>
          </a:p>
          <a:p>
            <a:pPr algn="ctr"/>
            <a:r>
              <a:rPr lang="en-US" dirty="0"/>
              <a:t>Project can be found </a:t>
            </a:r>
            <a:r>
              <a:rPr lang="en-US" u="sng" dirty="0">
                <a:solidFill>
                  <a:schemeClr val="accent1"/>
                </a:solidFill>
              </a:rPr>
              <a:t>here</a:t>
            </a:r>
          </a:p>
        </p:txBody>
      </p:sp>
    </p:spTree>
    <p:extLst>
      <p:ext uri="{BB962C8B-B14F-4D97-AF65-F5344CB8AC3E}">
        <p14:creationId xmlns:p14="http://schemas.microsoft.com/office/powerpoint/2010/main" val="2690154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FE0A2-5AF8-D142-B5B0-0D4A0B259D94}"/>
              </a:ext>
            </a:extLst>
          </p:cNvPr>
          <p:cNvSpPr>
            <a:spLocks noGrp="1"/>
          </p:cNvSpPr>
          <p:nvPr>
            <p:ph type="title"/>
          </p:nvPr>
        </p:nvSpPr>
        <p:spPr/>
        <p:txBody>
          <a:bodyPr/>
          <a:lstStyle/>
          <a:p>
            <a:r>
              <a:rPr lang="en-US" dirty="0"/>
              <a:t>Circuit Diagram</a:t>
            </a:r>
          </a:p>
        </p:txBody>
      </p:sp>
      <p:sp>
        <p:nvSpPr>
          <p:cNvPr id="4" name="TextBox 3">
            <a:extLst>
              <a:ext uri="{FF2B5EF4-FFF2-40B4-BE49-F238E27FC236}">
                <a16:creationId xmlns:a16="http://schemas.microsoft.com/office/drawing/2014/main" id="{C7F9BCC5-2D1A-4145-8D20-A518C0946222}"/>
              </a:ext>
            </a:extLst>
          </p:cNvPr>
          <p:cNvSpPr txBox="1"/>
          <p:nvPr/>
        </p:nvSpPr>
        <p:spPr>
          <a:xfrm>
            <a:off x="6593899" y="3595043"/>
            <a:ext cx="2619910" cy="738664"/>
          </a:xfrm>
          <a:prstGeom prst="rect">
            <a:avLst/>
          </a:prstGeom>
          <a:noFill/>
        </p:spPr>
        <p:txBody>
          <a:bodyPr wrap="square" rtlCol="0">
            <a:spAutoFit/>
          </a:bodyPr>
          <a:lstStyle/>
          <a:p>
            <a:pPr algn="ctr"/>
            <a:r>
              <a:rPr lang="en-US" sz="1400" dirty="0"/>
              <a:t>The switch completes the circuit if the associated condition is satisfied. </a:t>
            </a:r>
          </a:p>
        </p:txBody>
      </p:sp>
      <p:sp>
        <p:nvSpPr>
          <p:cNvPr id="6" name="TextBox 5">
            <a:extLst>
              <a:ext uri="{FF2B5EF4-FFF2-40B4-BE49-F238E27FC236}">
                <a16:creationId xmlns:a16="http://schemas.microsoft.com/office/drawing/2014/main" id="{BBDB00B5-860E-9E4C-9D54-6E29D9EA20FF}"/>
              </a:ext>
            </a:extLst>
          </p:cNvPr>
          <p:cNvSpPr txBox="1"/>
          <p:nvPr/>
        </p:nvSpPr>
        <p:spPr>
          <a:xfrm>
            <a:off x="7833097" y="1690688"/>
            <a:ext cx="3813608" cy="1200329"/>
          </a:xfrm>
          <a:prstGeom prst="rect">
            <a:avLst/>
          </a:prstGeom>
          <a:noFill/>
        </p:spPr>
        <p:txBody>
          <a:bodyPr wrap="none" rtlCol="0">
            <a:spAutoFit/>
          </a:bodyPr>
          <a:lstStyle/>
          <a:p>
            <a:pPr algn="ctr"/>
            <a:r>
              <a:rPr lang="en-US" b="1" dirty="0"/>
              <a:t>Note: </a:t>
            </a:r>
            <a:r>
              <a:rPr lang="en-US" dirty="0"/>
              <a:t>This is the circuit per LED – </a:t>
            </a:r>
          </a:p>
          <a:p>
            <a:pPr algn="ctr"/>
            <a:r>
              <a:rPr lang="en-US" dirty="0"/>
              <a:t>Green, Red and Yellow. </a:t>
            </a:r>
          </a:p>
          <a:p>
            <a:pPr algn="ctr"/>
            <a:r>
              <a:rPr lang="en-US" dirty="0"/>
              <a:t>Based on the condition that is satisfied</a:t>
            </a:r>
          </a:p>
          <a:p>
            <a:pPr algn="ctr"/>
            <a:r>
              <a:rPr lang="en-US" dirty="0"/>
              <a:t>one of these LEDs light up</a:t>
            </a:r>
          </a:p>
        </p:txBody>
      </p:sp>
      <p:pic>
        <p:nvPicPr>
          <p:cNvPr id="7" name="Picture 6" descr="A close up of text on a whiteboard&#13;&#10;&#13;&#10;Description automatically generated">
            <a:extLst>
              <a:ext uri="{FF2B5EF4-FFF2-40B4-BE49-F238E27FC236}">
                <a16:creationId xmlns:a16="http://schemas.microsoft.com/office/drawing/2014/main" id="{EBDA9AC9-6459-5F44-B17B-B143C324DA66}"/>
              </a:ext>
            </a:extLst>
          </p:cNvPr>
          <p:cNvPicPr>
            <a:picLocks noChangeAspect="1"/>
          </p:cNvPicPr>
          <p:nvPr/>
        </p:nvPicPr>
        <p:blipFill>
          <a:blip r:embed="rId2"/>
          <a:stretch>
            <a:fillRect/>
          </a:stretch>
        </p:blipFill>
        <p:spPr>
          <a:xfrm>
            <a:off x="847150" y="1637330"/>
            <a:ext cx="5746749" cy="4302486"/>
          </a:xfrm>
          <a:prstGeom prst="rect">
            <a:avLst/>
          </a:prstGeom>
        </p:spPr>
      </p:pic>
    </p:spTree>
    <p:extLst>
      <p:ext uri="{BB962C8B-B14F-4D97-AF65-F5344CB8AC3E}">
        <p14:creationId xmlns:p14="http://schemas.microsoft.com/office/powerpoint/2010/main" val="910568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D10D7-B83A-3D41-ACC4-2B47EF0BA861}"/>
              </a:ext>
            </a:extLst>
          </p:cNvPr>
          <p:cNvSpPr>
            <a:spLocks noGrp="1"/>
          </p:cNvSpPr>
          <p:nvPr>
            <p:ph type="title"/>
          </p:nvPr>
        </p:nvSpPr>
        <p:spPr>
          <a:xfrm>
            <a:off x="640080" y="640080"/>
            <a:ext cx="2752354" cy="2709275"/>
          </a:xfrm>
          <a:prstGeom prst="ellipse">
            <a:avLst/>
          </a:prstGeom>
          <a:solidFill>
            <a:srgbClr val="231815"/>
          </a:solidFill>
          <a:ln w="174625" cmpd="thinThick">
            <a:solidFill>
              <a:srgbClr val="231815"/>
            </a:solidFill>
          </a:ln>
        </p:spPr>
        <p:txBody>
          <a:bodyPr vert="horz" lIns="91440" tIns="45720" rIns="91440" bIns="45720" rtlCol="0" anchor="ctr">
            <a:normAutofit/>
          </a:bodyPr>
          <a:lstStyle/>
          <a:p>
            <a:pPr algn="ctr"/>
            <a:r>
              <a:rPr lang="en-US" sz="2600">
                <a:solidFill>
                  <a:srgbClr val="FFFFFF"/>
                </a:solidFill>
              </a:rPr>
              <a:t>Physical Connections</a:t>
            </a:r>
          </a:p>
        </p:txBody>
      </p:sp>
      <p:pic>
        <p:nvPicPr>
          <p:cNvPr id="4" name="Picture 3" descr="A circuit board&#13;&#10;&#13;&#10;Description automatically generated">
            <a:extLst>
              <a:ext uri="{FF2B5EF4-FFF2-40B4-BE49-F238E27FC236}">
                <a16:creationId xmlns:a16="http://schemas.microsoft.com/office/drawing/2014/main" id="{FF745F57-2B88-3C41-A80B-ABC448895BA5}"/>
              </a:ext>
            </a:extLst>
          </p:cNvPr>
          <p:cNvPicPr>
            <a:picLocks noChangeAspect="1"/>
          </p:cNvPicPr>
          <p:nvPr/>
        </p:nvPicPr>
        <p:blipFill>
          <a:blip r:embed="rId2"/>
          <a:stretch>
            <a:fillRect/>
          </a:stretch>
        </p:blipFill>
        <p:spPr>
          <a:xfrm>
            <a:off x="0" y="13802"/>
            <a:ext cx="12192000" cy="6830396"/>
          </a:xfrm>
          <a:prstGeom prst="rect">
            <a:avLst/>
          </a:prstGeom>
        </p:spPr>
      </p:pic>
    </p:spTree>
    <p:extLst>
      <p:ext uri="{BB962C8B-B14F-4D97-AF65-F5344CB8AC3E}">
        <p14:creationId xmlns:p14="http://schemas.microsoft.com/office/powerpoint/2010/main" val="188194901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19772-C228-204C-B88E-14EBC267E294}"/>
              </a:ext>
            </a:extLst>
          </p:cNvPr>
          <p:cNvSpPr>
            <a:spLocks noGrp="1"/>
          </p:cNvSpPr>
          <p:nvPr>
            <p:ph type="title"/>
          </p:nvPr>
        </p:nvSpPr>
        <p:spPr>
          <a:xfrm>
            <a:off x="838200" y="365125"/>
            <a:ext cx="10515600" cy="1325563"/>
          </a:xfrm>
        </p:spPr>
        <p:txBody>
          <a:bodyPr/>
          <a:lstStyle/>
          <a:p>
            <a:r>
              <a:rPr lang="en-US" dirty="0"/>
              <a:t>Run Procedure</a:t>
            </a:r>
          </a:p>
        </p:txBody>
      </p:sp>
      <p:sp>
        <p:nvSpPr>
          <p:cNvPr id="3" name="Content Placeholder 2">
            <a:extLst>
              <a:ext uri="{FF2B5EF4-FFF2-40B4-BE49-F238E27FC236}">
                <a16:creationId xmlns:a16="http://schemas.microsoft.com/office/drawing/2014/main" id="{46E3E76D-3EC1-814C-A92F-24ED1005350C}"/>
              </a:ext>
            </a:extLst>
          </p:cNvPr>
          <p:cNvSpPr>
            <a:spLocks noGrp="1"/>
          </p:cNvSpPr>
          <p:nvPr>
            <p:ph idx="1"/>
          </p:nvPr>
        </p:nvSpPr>
        <p:spPr/>
        <p:txBody>
          <a:bodyPr>
            <a:normAutofit fontScale="85000" lnSpcReduction="20000"/>
          </a:bodyPr>
          <a:lstStyle/>
          <a:p>
            <a:r>
              <a:rPr lang="en-US" sz="3800" dirty="0"/>
              <a:t>The code resides on the Pi. Upon Power up, connect the Pi wirelessly to your network and </a:t>
            </a:r>
            <a:r>
              <a:rPr lang="en-US" sz="3800" dirty="0" err="1"/>
              <a:t>ssh</a:t>
            </a:r>
            <a:r>
              <a:rPr lang="en-US" sz="3800" dirty="0"/>
              <a:t> using the terminal. You can now access the Pi File Server. </a:t>
            </a:r>
          </a:p>
          <a:p>
            <a:r>
              <a:rPr lang="en-US" sz="3800" dirty="0"/>
              <a:t>Run the program </a:t>
            </a:r>
            <a:r>
              <a:rPr lang="en-US" sz="3800" dirty="0" err="1"/>
              <a:t>Sentiment_Analyzer.py</a:t>
            </a:r>
            <a:endParaRPr lang="en-US" sz="3800" dirty="0"/>
          </a:p>
          <a:p>
            <a:r>
              <a:rPr lang="en-US" sz="3800" dirty="0"/>
              <a:t>Respond to the prompts that appear on the screen</a:t>
            </a:r>
          </a:p>
          <a:p>
            <a:r>
              <a:rPr lang="en-US" sz="3800" dirty="0"/>
              <a:t>Once you have entered the word, the sentiment associated with it is displayed on the screen along with a glowing LED on the Pi. </a:t>
            </a:r>
          </a:p>
          <a:p>
            <a:r>
              <a:rPr lang="en-US" sz="3800" dirty="0"/>
              <a:t>If the associated sentiment is +</a:t>
            </a:r>
            <a:r>
              <a:rPr lang="en-US" sz="3800" dirty="0" err="1"/>
              <a:t>ve</a:t>
            </a:r>
            <a:r>
              <a:rPr lang="en-US" sz="3800" dirty="0"/>
              <a:t> -&gt; Green LED, -</a:t>
            </a:r>
            <a:r>
              <a:rPr lang="en-US" sz="3800" dirty="0" err="1"/>
              <a:t>ve</a:t>
            </a:r>
            <a:r>
              <a:rPr lang="en-US" sz="3800" dirty="0"/>
              <a:t> -&gt; Red LED and Neutral -&gt; Yellow LED</a:t>
            </a:r>
          </a:p>
        </p:txBody>
      </p:sp>
    </p:spTree>
    <p:extLst>
      <p:ext uri="{BB962C8B-B14F-4D97-AF65-F5344CB8AC3E}">
        <p14:creationId xmlns:p14="http://schemas.microsoft.com/office/powerpoint/2010/main" val="848339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86706-4A9D-614E-8966-836762528BD2}"/>
              </a:ext>
            </a:extLst>
          </p:cNvPr>
          <p:cNvSpPr>
            <a:spLocks noGrp="1"/>
          </p:cNvSpPr>
          <p:nvPr>
            <p:ph type="title"/>
          </p:nvPr>
        </p:nvSpPr>
        <p:spPr/>
        <p:txBody>
          <a:bodyPr/>
          <a:lstStyle/>
          <a:p>
            <a:r>
              <a:rPr lang="en-US" dirty="0"/>
              <a:t>Logic</a:t>
            </a:r>
          </a:p>
        </p:txBody>
      </p:sp>
      <p:sp>
        <p:nvSpPr>
          <p:cNvPr id="3" name="Content Placeholder 2">
            <a:extLst>
              <a:ext uri="{FF2B5EF4-FFF2-40B4-BE49-F238E27FC236}">
                <a16:creationId xmlns:a16="http://schemas.microsoft.com/office/drawing/2014/main" id="{0D5FDA76-E201-C244-9D1D-A0224F99BB86}"/>
              </a:ext>
            </a:extLst>
          </p:cNvPr>
          <p:cNvSpPr>
            <a:spLocks noGrp="1"/>
          </p:cNvSpPr>
          <p:nvPr>
            <p:ph idx="1"/>
          </p:nvPr>
        </p:nvSpPr>
        <p:spPr/>
        <p:txBody>
          <a:bodyPr>
            <a:normAutofit lnSpcReduction="10000"/>
          </a:bodyPr>
          <a:lstStyle/>
          <a:p>
            <a:pPr marL="0" indent="0">
              <a:buNone/>
            </a:pPr>
            <a:r>
              <a:rPr lang="en-US" sz="3800" dirty="0"/>
              <a:t>How does it know what the sentiment is?</a:t>
            </a:r>
          </a:p>
          <a:p>
            <a:pPr lvl="1"/>
            <a:r>
              <a:rPr lang="en-US" sz="2900" dirty="0"/>
              <a:t>There are two databases downloaded from Lexicon, one for positive words, one for negative words. These databases are used for several whitepapers and are reliable. </a:t>
            </a:r>
          </a:p>
          <a:p>
            <a:pPr lvl="1"/>
            <a:r>
              <a:rPr lang="en-US" sz="2900" dirty="0"/>
              <a:t>If the word is found in either database, the associated sentiment is displayed</a:t>
            </a:r>
          </a:p>
          <a:p>
            <a:pPr lvl="1"/>
            <a:r>
              <a:rPr lang="en-US" sz="2900" dirty="0"/>
              <a:t>If the word is found in none of the two databases, then the associated sentiment is considered Neutral*</a:t>
            </a:r>
          </a:p>
          <a:p>
            <a:pPr lvl="1"/>
            <a:endParaRPr lang="en-US" dirty="0"/>
          </a:p>
          <a:p>
            <a:pPr marL="457200" lvl="1" indent="0">
              <a:buNone/>
            </a:pPr>
            <a:r>
              <a:rPr lang="en-US" sz="1700" dirty="0"/>
              <a:t>*Hence the assumption here is that the databases are whole and complete for positive and negative sentiments and no word can have more than one sentiment associated with it. This means that all 3 sets, positive, negative and neutral (unclassified words) are mutually exclusive</a:t>
            </a:r>
          </a:p>
          <a:p>
            <a:endParaRPr lang="en-US" dirty="0"/>
          </a:p>
        </p:txBody>
      </p:sp>
    </p:spTree>
    <p:extLst>
      <p:ext uri="{BB962C8B-B14F-4D97-AF65-F5344CB8AC3E}">
        <p14:creationId xmlns:p14="http://schemas.microsoft.com/office/powerpoint/2010/main" val="29414394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354</TotalTime>
  <Words>533</Words>
  <Application>Microsoft Macintosh PowerPoint</Application>
  <PresentationFormat>Widescreen</PresentationFormat>
  <Paragraphs>66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Word Sentiment Analyzer</vt:lpstr>
      <vt:lpstr>Contents</vt:lpstr>
      <vt:lpstr>What is it? &amp; Use Cases</vt:lpstr>
      <vt:lpstr>Components (Hardware and Software)</vt:lpstr>
      <vt:lpstr>Flow Chart</vt:lpstr>
      <vt:lpstr>Circuit Diagram</vt:lpstr>
      <vt:lpstr>Physical Connections</vt:lpstr>
      <vt:lpstr>Run Procedure</vt:lpstr>
      <vt:lpstr>Logic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 Sentiment Analyzer</dc:title>
  <dc:creator>Mukul Dilip Porwal (muporwal)</dc:creator>
  <cp:lastModifiedBy>Mukul Dilip Porwal (muporwal)</cp:lastModifiedBy>
  <cp:revision>16</cp:revision>
  <dcterms:created xsi:type="dcterms:W3CDTF">2019-01-04T07:08:02Z</dcterms:created>
  <dcterms:modified xsi:type="dcterms:W3CDTF">2019-01-04T13:13:55Z</dcterms:modified>
</cp:coreProperties>
</file>